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0"/>
  </p:notesMasterIdLst>
  <p:handoutMasterIdLst>
    <p:handoutMasterId r:id="rId11"/>
  </p:handoutMasterIdLst>
  <p:sldIdLst>
    <p:sldId id="301" r:id="rId2"/>
    <p:sldId id="302" r:id="rId3"/>
    <p:sldId id="303" r:id="rId4"/>
    <p:sldId id="304" r:id="rId5"/>
    <p:sldId id="305" r:id="rId6"/>
    <p:sldId id="306" r:id="rId7"/>
    <p:sldId id="307" r:id="rId8"/>
    <p:sldId id="308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aley, Sarah (RGT)" initials="MS(" lastIdx="12" clrIdx="0">
    <p:extLst>
      <p:ext uri="{19B8F6BF-5375-455C-9EA6-DF929625EA0E}">
        <p15:presenceInfo xmlns:p15="http://schemas.microsoft.com/office/powerpoint/2012/main" userId="S-1-5-21-875326689-928589111-1252796590-1516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7302"/>
    <a:srgbClr val="FEAF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 autoAdjust="0"/>
  </p:normalViewPr>
  <p:slideViewPr>
    <p:cSldViewPr>
      <p:cViewPr varScale="1">
        <p:scale>
          <a:sx n="114" d="100"/>
          <a:sy n="114" d="100"/>
        </p:scale>
        <p:origin x="39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</c:v>
                </c:pt>
                <c:pt idx="1">
                  <c:v>0.22</c:v>
                </c:pt>
                <c:pt idx="2">
                  <c:v>0</c:v>
                </c:pt>
                <c:pt idx="3">
                  <c:v>0.28999999999999998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</c:v>
                </c:pt>
                <c:pt idx="1">
                  <c:v>0.78</c:v>
                </c:pt>
                <c:pt idx="2">
                  <c:v>1</c:v>
                </c:pt>
                <c:pt idx="3">
                  <c:v>0.71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</c:v>
                </c:pt>
                <c:pt idx="1">
                  <c:v>0.67</c:v>
                </c:pt>
                <c:pt idx="2">
                  <c:v>0.75</c:v>
                </c:pt>
                <c:pt idx="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0.33</c:v>
                </c:pt>
                <c:pt idx="1">
                  <c:v>0.33</c:v>
                </c:pt>
                <c:pt idx="2">
                  <c:v>0.25</c:v>
                </c:pt>
                <c:pt idx="3">
                  <c:v>0.22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0.93</c:v>
                </c:pt>
                <c:pt idx="1">
                  <c:v>0.78</c:v>
                </c:pt>
                <c:pt idx="2">
                  <c:v>0.75</c:v>
                </c:pt>
                <c:pt idx="3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0.22</c:v>
                </c:pt>
                <c:pt idx="2">
                  <c:v>0.25</c:v>
                </c:pt>
                <c:pt idx="3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0.93</c:v>
                </c:pt>
                <c:pt idx="1">
                  <c:v>1</c:v>
                </c:pt>
                <c:pt idx="2">
                  <c:v>1</c:v>
                </c:pt>
                <c:pt idx="3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7.0000000000000007E-2</c:v>
                </c:pt>
                <c:pt idx="1">
                  <c:v>0</c:v>
                </c:pt>
                <c:pt idx="2">
                  <c:v>0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0.33</c:v>
                </c:pt>
                <c:pt idx="1">
                  <c:v>0.78</c:v>
                </c:pt>
                <c:pt idx="2">
                  <c:v>0.75</c:v>
                </c:pt>
                <c:pt idx="3">
                  <c:v>0.54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0.67</c:v>
                </c:pt>
                <c:pt idx="1">
                  <c:v>0.22</c:v>
                </c:pt>
                <c:pt idx="2">
                  <c:v>0.25</c:v>
                </c:pt>
                <c:pt idx="3">
                  <c:v>0.46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0.67</c:v>
                </c:pt>
                <c:pt idx="1">
                  <c:v>0.56000000000000005</c:v>
                </c:pt>
                <c:pt idx="2">
                  <c:v>1</c:v>
                </c:pt>
                <c:pt idx="3">
                  <c:v>0.68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0.33</c:v>
                </c:pt>
                <c:pt idx="1">
                  <c:v>0.44</c:v>
                </c:pt>
                <c:pt idx="2">
                  <c:v>0</c:v>
                </c:pt>
                <c:pt idx="3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0.87</c:v>
                </c:pt>
                <c:pt idx="1">
                  <c:v>1</c:v>
                </c:pt>
                <c:pt idx="2">
                  <c:v>1</c:v>
                </c:pt>
                <c:pt idx="3">
                  <c:v>0.96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83-4BBF-83A8-B486DE202EB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Community Colleges</c:v>
                </c:pt>
                <c:pt idx="1">
                  <c:v>State Universities</c:v>
                </c:pt>
                <c:pt idx="2">
                  <c:v>UMass System</c:v>
                </c:pt>
                <c:pt idx="3">
                  <c:v>ALL</c:v>
                </c:pt>
              </c:strCache>
            </c:strRef>
          </c:cat>
          <c:val>
            <c:numRef>
              <c:f>Sheet1!$C$2:$C$5</c:f>
              <c:numCache>
                <c:formatCode>0%</c:formatCode>
                <c:ptCount val="4"/>
                <c:pt idx="0">
                  <c:v>0.13</c:v>
                </c:pt>
                <c:pt idx="1">
                  <c:v>0</c:v>
                </c:pt>
                <c:pt idx="2">
                  <c:v>0</c:v>
                </c:pt>
                <c:pt idx="3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83-4BBF-83A8-B486DE202E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183688"/>
        <c:axId val="286177456"/>
      </c:barChart>
      <c:catAx>
        <c:axId val="28618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77456"/>
        <c:crosses val="autoZero"/>
        <c:auto val="1"/>
        <c:lblAlgn val="ctr"/>
        <c:lblOffset val="100"/>
        <c:noMultiLvlLbl val="0"/>
      </c:catAx>
      <c:valAx>
        <c:axId val="28617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6183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F4E2125-7391-499B-BD3F-3283162A49BA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C776792-8DAF-40E4-8BFE-F572A877A7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0194B77-A949-4472-AF28-F82182E888D2}" type="datetimeFigureOut">
              <a:rPr lang="en-US"/>
              <a:pPr>
                <a:defRPr/>
              </a:pPr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C4DBFA0-E153-4FAE-87CE-1E856C41A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5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2819400"/>
          </a:xfrm>
        </p:spPr>
        <p:txBody>
          <a:bodyPr tIns="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lnSpc>
                <a:spcPct val="90000"/>
              </a:lnSpc>
              <a:defRPr sz="6000" b="0">
                <a:solidFill>
                  <a:schemeClr val="tx1"/>
                </a:solidFill>
                <a:latin typeface="Franklin Gothic Demi" panose="020B0703020102020204" pitchFamily="34" charset="0"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" y="6048375"/>
            <a:ext cx="6019800" cy="733425"/>
          </a:xfrm>
        </p:spPr>
        <p:txBody>
          <a:bodyPr anchor="b"/>
          <a:lstStyle>
            <a:lvl1pPr marL="119062" indent="0">
              <a:buNone/>
              <a:defRPr lang="en-US" sz="16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Meeting Name — Month DD, YYYY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30213" y="690563"/>
            <a:ext cx="7086600" cy="609600"/>
          </a:xfrm>
          <a:prstGeom prst="rect">
            <a:avLst/>
          </a:prstGeom>
        </p:spPr>
        <p:txBody>
          <a:bodyPr rIns="45720" anchor="ctr"/>
          <a:lstStyle>
            <a:lvl1pPr>
              <a:defRPr sz="2400"/>
            </a:lvl1pPr>
            <a:extLst/>
          </a:lstStyle>
          <a:p>
            <a:pPr fontAlgn="auto">
              <a:spcAft>
                <a:spcPts val="0"/>
              </a:spcAft>
              <a:defRPr/>
            </a:pPr>
            <a:endParaRPr lang="en-US" sz="40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26A067F-84F0-4FCB-91BD-A4BAD644B6F1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46259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304800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820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ltGray">
          <a:xfrm>
            <a:off x="0" y="0"/>
            <a:ext cx="9144000" cy="1905000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0" y="1860550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089E3F3-A662-46B0-A7D1-E104A41C228F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4321175"/>
          </a:xfrm>
        </p:spPr>
        <p:txBody>
          <a:bodyPr/>
          <a:lstStyle>
            <a:lvl1pPr>
              <a:spcBef>
                <a:spcPts val="1200"/>
              </a:spcBef>
              <a:defRPr sz="3200"/>
            </a:lvl1pPr>
            <a:lvl2pPr>
              <a:spcBef>
                <a:spcPts val="480"/>
              </a:spcBef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25778" y="152400"/>
            <a:ext cx="8537222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382000" cy="1219200"/>
          </a:xfrm>
        </p:spPr>
        <p:txBody>
          <a:bodyPr/>
          <a:lstStyle>
            <a:lvl1pPr>
              <a:lnSpc>
                <a:spcPts val="42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chemeClr val="bg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18872"/>
            <a:ext cx="8229600" cy="1636776"/>
          </a:xfrm>
        </p:spPr>
        <p:txBody>
          <a:bodyPr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/>
          </a:bodyPr>
          <a:lstStyle>
            <a:lvl1pPr algn="l">
              <a:defRPr sz="4400" b="1" cap="none" baseline="0">
                <a:solidFill>
                  <a:schemeClr val="tx2"/>
                </a:solidFill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4009" y="1828800"/>
            <a:ext cx="8238991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6F930-4FD0-44EA-B6E9-27C19B13C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C8E82DE-B153-45E1-940C-6CE8844F02AA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73936"/>
            <a:ext cx="4191000" cy="4623816"/>
          </a:xfrm>
        </p:spPr>
        <p:txBody>
          <a:bodyPr lIns="9144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114800" cy="462381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E95CEF2-63C7-41D1-AC3B-F11D0AEA6F1D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6"/>
          </p:nvPr>
        </p:nvSpPr>
        <p:spPr>
          <a:xfrm>
            <a:off x="228600" y="152400"/>
            <a:ext cx="8382000" cy="457200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en-US" sz="2000" b="1" kern="1200" dirty="0" smtClean="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itle 11"/>
          <p:cNvSpPr>
            <a:spLocks noGrp="1"/>
          </p:cNvSpPr>
          <p:nvPr>
            <p:ph type="title"/>
          </p:nvPr>
        </p:nvSpPr>
        <p:spPr>
          <a:xfrm>
            <a:off x="304800" y="533400"/>
            <a:ext cx="8229600" cy="838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 txBox="1">
            <a:spLocks/>
          </p:cNvSpPr>
          <p:nvPr/>
        </p:nvSpPr>
        <p:spPr>
          <a:xfrm>
            <a:off x="8229600" y="6477000"/>
            <a:ext cx="733425" cy="274638"/>
          </a:xfrm>
          <a:prstGeom prst="rect">
            <a:avLst/>
          </a:prstGeom>
        </p:spPr>
        <p:txBody>
          <a:bodyPr bIns="0" anchor="b"/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0A66E57-C0F8-4B8D-8854-D7A3DB0F0B4E}" type="slidenum">
              <a:rPr lang="en-US" sz="1200" smtClean="0">
                <a:solidFill>
                  <a:schemeClr val="tx1">
                    <a:tint val="9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200" dirty="0">
              <a:solidFill>
                <a:schemeClr val="tx1">
                  <a:tint val="95000"/>
                </a:schemeClr>
              </a:solidFill>
              <a:latin typeface="+mn-lt"/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Hero Imag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8600" y="6248400"/>
            <a:ext cx="5486400" cy="457200"/>
          </a:xfrm>
        </p:spPr>
        <p:txBody>
          <a:bodyPr lIns="118872" tIns="0" rIns="45720" bIns="0" anchor="b"/>
          <a:lstStyle>
            <a:lvl1pPr marL="0" indent="0" algn="l">
              <a:buNone/>
              <a:defRPr sz="1600" b="0" baseline="0">
                <a:solidFill>
                  <a:schemeClr val="bg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dirty="0"/>
              <a:t>Meeting Name — Month DD, YYYY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91440"/>
            <a:ext cx="9144000" cy="6144768"/>
          </a:xfrm>
          <a:solidFill>
            <a:schemeClr val="bg2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7" name="Rectangle 6"/>
          <p:cNvSpPr/>
          <p:nvPr userDrawn="1"/>
        </p:nvSpPr>
        <p:spPr bwMode="invGray">
          <a:xfrm>
            <a:off x="0" y="6049962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10714" y="6248400"/>
            <a:ext cx="1904686" cy="504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34022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chemeClr val="tx2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83820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1774825"/>
            <a:ext cx="83820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95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DB98637-2E44-408C-92DF-FBFBA33F1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  <p:sldLayoutId id="2147484237" r:id="rId6"/>
    <p:sldLayoutId id="2147484238" r:id="rId7"/>
    <p:sldLayoutId id="2147484240" r:id="rId8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bg1"/>
          </a:solidFill>
          <a:latin typeface="Corbel" pitchFamily="34" charset="0"/>
        </a:defRPr>
      </a:lvl9pPr>
      <a:extLst/>
    </p:titleStyle>
    <p:bodyStyle>
      <a:lvl1pPr marL="438150" indent="-319088" algn="l" rtl="0" eaLnBrk="1" fontAlgn="base" hangingPunct="1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1" fontAlgn="base" hangingPunct="1">
        <a:spcBef>
          <a:spcPct val="20000"/>
        </a:spcBef>
        <a:spcAft>
          <a:spcPct val="0"/>
        </a:spcAft>
        <a:buClr>
          <a:srgbClr val="C32D2E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1" fontAlgn="base" hangingPunct="1">
        <a:spcBef>
          <a:spcPct val="20000"/>
        </a:spcBef>
        <a:spcAft>
          <a:spcPct val="0"/>
        </a:spcAft>
        <a:buClr>
          <a:srgbClr val="84AA33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1" fontAlgn="base" hangingPunct="1">
        <a:spcBef>
          <a:spcPct val="20000"/>
        </a:spcBef>
        <a:spcAft>
          <a:spcPct val="0"/>
        </a:spcAft>
        <a:buClr>
          <a:srgbClr val="964305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State of Assessment 2019 - Recast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Director of Learning Outcomes Assessment</a:t>
            </a:r>
            <a:b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Robert Awkward, Ph.D.</a:t>
            </a:r>
          </a:p>
          <a:p>
            <a:r>
              <a:rPr lang="en-US" dirty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February 7, 2020</a:t>
            </a:r>
          </a:p>
        </p:txBody>
      </p:sp>
    </p:spTree>
    <p:extLst>
      <p:ext uri="{BB962C8B-B14F-4D97-AF65-F5344CB8AC3E}">
        <p14:creationId xmlns:p14="http://schemas.microsoft.com/office/powerpoint/2010/main" val="2627963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dirty="0"/>
              <a:t>Do you host at least one assessment day?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06481661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7308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dirty="0"/>
              <a:t>Do you have an assessment committee?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088889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7850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dirty="0"/>
              <a:t>Do you have institutional learning outcomes?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70464721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6519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dirty="0"/>
              <a:t>Do you have program learning outcomes?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6571330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021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sz="3200" dirty="0"/>
              <a:t>Do you have a Director of Assessment or someone designated to fulfill this role?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3960107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8134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sz="2400" dirty="0"/>
              <a:t>Do you have a faculty member who focuses on assessment and receives some form of compensation (i.e., pay or release time?)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1521423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944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890A8B0-A71B-48DC-8978-100FA3306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838200"/>
          </a:xfrm>
        </p:spPr>
        <p:txBody>
          <a:bodyPr/>
          <a:lstStyle/>
          <a:p>
            <a:r>
              <a:rPr lang="en-US" sz="3200" dirty="0"/>
              <a:t>Are you conducting assessment of learning on your campus?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76D9E83-DCE7-422C-AC1C-CA7C0E486C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31801596"/>
              </p:ext>
            </p:extLst>
          </p:nvPr>
        </p:nvGraphicFramePr>
        <p:xfrm>
          <a:off x="704850" y="1793846"/>
          <a:ext cx="77343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1990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E PowerPoint">
  <a:themeElements>
    <a:clrScheme name="Custom 2">
      <a:dk1>
        <a:sysClr val="windowText" lastClr="000000"/>
      </a:dk1>
      <a:lt1>
        <a:sysClr val="window" lastClr="FFFFFF"/>
      </a:lt1>
      <a:dk2>
        <a:srgbClr val="001F5B"/>
      </a:dk2>
      <a:lt2>
        <a:srgbClr val="EAECEE"/>
      </a:lt2>
      <a:accent1>
        <a:srgbClr val="CF0A2C"/>
      </a:accent1>
      <a:accent2>
        <a:srgbClr val="F37121"/>
      </a:accent2>
      <a:accent3>
        <a:srgbClr val="FFC627"/>
      </a:accent3>
      <a:accent4>
        <a:srgbClr val="00AF41"/>
      </a:accent4>
      <a:accent5>
        <a:srgbClr val="009BDE"/>
      </a:accent5>
      <a:accent6>
        <a:srgbClr val="8D734A"/>
      </a:accent6>
      <a:hlink>
        <a:srgbClr val="7030A0"/>
      </a:hlink>
      <a:folHlink>
        <a:srgbClr val="99A4AD"/>
      </a:folHlink>
    </a:clrScheme>
    <a:fontScheme name="DHE">
      <a:majorFont>
        <a:latin typeface="Segoe UI Bold"/>
        <a:ea typeface=""/>
        <a:cs typeface=""/>
      </a:majorFont>
      <a:minorFont>
        <a:latin typeface="Segoe UI"/>
        <a:ea typeface=""/>
        <a:cs typeface="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E PowerPoint 2017.potx" id="{E07B9D51-7A1B-445F-BE90-03D726D2647E}" vid="{A3B9CE9F-B01A-4D15-BC8D-DAC2DD44910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DHE PowerPoint 2017</Template>
  <TotalTime>27</TotalTime>
  <Words>104</Words>
  <Application>Microsoft Office PowerPoint</Application>
  <PresentationFormat>On-screen Show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Corbel</vt:lpstr>
      <vt:lpstr>Franklin Gothic Demi</vt:lpstr>
      <vt:lpstr>Segoe UI</vt:lpstr>
      <vt:lpstr>Segoe UI Bold</vt:lpstr>
      <vt:lpstr>Wingdings</vt:lpstr>
      <vt:lpstr>Wingdings 2</vt:lpstr>
      <vt:lpstr>Wingdings 3</vt:lpstr>
      <vt:lpstr>DHE PowerPoint</vt:lpstr>
      <vt:lpstr>State of Assessment 2019 - Recast</vt:lpstr>
      <vt:lpstr>Do you host at least one assessment day?</vt:lpstr>
      <vt:lpstr>Do you have an assessment committee?</vt:lpstr>
      <vt:lpstr>Do you have institutional learning outcomes?</vt:lpstr>
      <vt:lpstr>Do you have program learning outcomes?</vt:lpstr>
      <vt:lpstr>Do you have a Director of Assessment or someone designated to fulfill this role?</vt:lpstr>
      <vt:lpstr>Do you have a faculty member who focuses on assessment and receives some form of compensation (i.e., pay or release time?)</vt:lpstr>
      <vt:lpstr>Are you conducting assessment of learning on your campus?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Assessment 2019 - Recast</dc:title>
  <dc:creator>Awkward, Robert (DHE)</dc:creator>
  <cp:lastModifiedBy>Awkward, Robert (DHE)</cp:lastModifiedBy>
  <cp:revision>4</cp:revision>
  <cp:lastPrinted>2020-02-06T15:28:07Z</cp:lastPrinted>
  <dcterms:created xsi:type="dcterms:W3CDTF">2020-02-06T15:01:32Z</dcterms:created>
  <dcterms:modified xsi:type="dcterms:W3CDTF">2020-02-06T15:29:09Z</dcterms:modified>
</cp:coreProperties>
</file>